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3" r:id="rId9"/>
    <p:sldId id="267" r:id="rId10"/>
    <p:sldId id="268" r:id="rId11"/>
    <p:sldId id="271" r:id="rId12"/>
    <p:sldId id="270" r:id="rId13"/>
    <p:sldId id="275" r:id="rId14"/>
    <p:sldId id="276" r:id="rId15"/>
    <p:sldId id="277" r:id="rId16"/>
    <p:sldId id="278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Bold Bold" panose="020B0604020202020204" charset="0"/>
      <p:regular r:id="rId24"/>
    </p:embeddedFont>
    <p:embeddedFont>
      <p:font typeface="Fira Sans Light" panose="020B0604020202020204" charset="0"/>
      <p:regular r:id="rId25"/>
      <p:italic r:id="rId26"/>
    </p:embeddedFont>
    <p:embeddedFont>
      <p:font typeface="Fira Sans Medium" panose="020B0604020202020204" charset="0"/>
      <p:regular r:id="rId27"/>
      <p:italic r:id="rId28"/>
    </p:embeddedFont>
    <p:embeddedFont>
      <p:font typeface="Fira Sans Medium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9" autoAdjust="0"/>
    <p:restoredTop sz="94622" autoAdjust="0"/>
  </p:normalViewPr>
  <p:slideViewPr>
    <p:cSldViewPr>
      <p:cViewPr varScale="1">
        <p:scale>
          <a:sx n="51" d="100"/>
          <a:sy n="51" d="100"/>
        </p:scale>
        <p:origin x="53" y="2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2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svg"/><Relationship Id="rId18" Type="http://schemas.openxmlformats.org/officeDocument/2006/relationships/image" Target="../media/image11.png"/><Relationship Id="rId26" Type="http://schemas.openxmlformats.org/officeDocument/2006/relationships/image" Target="../media/image47.png"/><Relationship Id="rId39" Type="http://schemas.openxmlformats.org/officeDocument/2006/relationships/image" Target="../media/image58.svg"/><Relationship Id="rId21" Type="http://schemas.openxmlformats.org/officeDocument/2006/relationships/image" Target="../media/image44.svg"/><Relationship Id="rId34" Type="http://schemas.openxmlformats.org/officeDocument/2006/relationships/image" Target="../media/image53.png"/><Relationship Id="rId42" Type="http://schemas.openxmlformats.org/officeDocument/2006/relationships/image" Target="../media/image26.png"/><Relationship Id="rId47" Type="http://schemas.openxmlformats.org/officeDocument/2006/relationships/image" Target="../media/image64.svg"/><Relationship Id="rId50" Type="http://schemas.openxmlformats.org/officeDocument/2006/relationships/image" Target="../media/image67.png"/><Relationship Id="rId55" Type="http://schemas.openxmlformats.org/officeDocument/2006/relationships/image" Target="../media/image72.svg"/><Relationship Id="rId7" Type="http://schemas.openxmlformats.org/officeDocument/2006/relationships/image" Target="../media/image10.sv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29" Type="http://schemas.openxmlformats.org/officeDocument/2006/relationships/image" Target="../media/image50.svg"/><Relationship Id="rId41" Type="http://schemas.openxmlformats.org/officeDocument/2006/relationships/image" Target="../media/image60.svg"/><Relationship Id="rId5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8.svg"/><Relationship Id="rId24" Type="http://schemas.openxmlformats.org/officeDocument/2006/relationships/image" Target="../media/image24.png"/><Relationship Id="rId32" Type="http://schemas.openxmlformats.org/officeDocument/2006/relationships/image" Target="../media/image13.png"/><Relationship Id="rId37" Type="http://schemas.openxmlformats.org/officeDocument/2006/relationships/image" Target="../media/image56.svg"/><Relationship Id="rId40" Type="http://schemas.openxmlformats.org/officeDocument/2006/relationships/image" Target="../media/image59.png"/><Relationship Id="rId45" Type="http://schemas.openxmlformats.org/officeDocument/2006/relationships/image" Target="../media/image62.svg"/><Relationship Id="rId53" Type="http://schemas.openxmlformats.org/officeDocument/2006/relationships/image" Target="../media/image70.svg"/><Relationship Id="rId58" Type="http://schemas.openxmlformats.org/officeDocument/2006/relationships/image" Target="../media/image75.png"/><Relationship Id="rId5" Type="http://schemas.openxmlformats.org/officeDocument/2006/relationships/image" Target="../media/image34.svg"/><Relationship Id="rId15" Type="http://schemas.openxmlformats.org/officeDocument/2006/relationships/image" Target="../media/image23.svg"/><Relationship Id="rId23" Type="http://schemas.openxmlformats.org/officeDocument/2006/relationships/image" Target="../media/image46.svg"/><Relationship Id="rId28" Type="http://schemas.openxmlformats.org/officeDocument/2006/relationships/image" Target="../media/image49.png"/><Relationship Id="rId36" Type="http://schemas.openxmlformats.org/officeDocument/2006/relationships/image" Target="../media/image55.png"/><Relationship Id="rId49" Type="http://schemas.openxmlformats.org/officeDocument/2006/relationships/image" Target="../media/image66.svg"/><Relationship Id="rId57" Type="http://schemas.openxmlformats.org/officeDocument/2006/relationships/image" Target="../media/image74.svg"/><Relationship Id="rId61" Type="http://schemas.openxmlformats.org/officeDocument/2006/relationships/image" Target="../media/image78.svg"/><Relationship Id="rId10" Type="http://schemas.openxmlformats.org/officeDocument/2006/relationships/image" Target="../media/image37.png"/><Relationship Id="rId19" Type="http://schemas.openxmlformats.org/officeDocument/2006/relationships/image" Target="../media/image12.svg"/><Relationship Id="rId31" Type="http://schemas.openxmlformats.org/officeDocument/2006/relationships/image" Target="../media/image52.svg"/><Relationship Id="rId44" Type="http://schemas.openxmlformats.org/officeDocument/2006/relationships/image" Target="../media/image61.png"/><Relationship Id="rId52" Type="http://schemas.openxmlformats.org/officeDocument/2006/relationships/image" Target="../media/image69.png"/><Relationship Id="rId60" Type="http://schemas.openxmlformats.org/officeDocument/2006/relationships/image" Target="../media/image7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Relationship Id="rId14" Type="http://schemas.openxmlformats.org/officeDocument/2006/relationships/image" Target="../media/image22.png"/><Relationship Id="rId22" Type="http://schemas.openxmlformats.org/officeDocument/2006/relationships/image" Target="../media/image45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4.svg"/><Relationship Id="rId43" Type="http://schemas.openxmlformats.org/officeDocument/2006/relationships/image" Target="../media/image27.svg"/><Relationship Id="rId48" Type="http://schemas.openxmlformats.org/officeDocument/2006/relationships/image" Target="../media/image65.png"/><Relationship Id="rId56" Type="http://schemas.openxmlformats.org/officeDocument/2006/relationships/image" Target="../media/image73.png"/><Relationship Id="rId8" Type="http://schemas.openxmlformats.org/officeDocument/2006/relationships/image" Target="../media/image35.png"/><Relationship Id="rId51" Type="http://schemas.openxmlformats.org/officeDocument/2006/relationships/image" Target="../media/image68.svg"/><Relationship Id="rId3" Type="http://schemas.openxmlformats.org/officeDocument/2006/relationships/image" Target="../media/image32.svg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5" Type="http://schemas.openxmlformats.org/officeDocument/2006/relationships/image" Target="../media/image25.svg"/><Relationship Id="rId33" Type="http://schemas.openxmlformats.org/officeDocument/2006/relationships/image" Target="../media/image14.svg"/><Relationship Id="rId38" Type="http://schemas.openxmlformats.org/officeDocument/2006/relationships/image" Target="../media/image57.png"/><Relationship Id="rId46" Type="http://schemas.openxmlformats.org/officeDocument/2006/relationships/image" Target="../media/image63.png"/><Relationship Id="rId59" Type="http://schemas.openxmlformats.org/officeDocument/2006/relationships/image" Target="../media/image7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295786" y="5406689"/>
            <a:ext cx="92964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400" spc="15" dirty="0">
                <a:solidFill>
                  <a:srgbClr val="FFFFFF"/>
                </a:solidFill>
                <a:latin typeface="Fira Sans Light"/>
              </a:rPr>
              <a:t>Your Project Management Solution!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95786" y="2806526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 err="1">
                  <a:solidFill>
                    <a:srgbClr val="FFFFFF"/>
                  </a:solidFill>
                  <a:latin typeface="Fira Sans Medium Bold"/>
                </a:rPr>
                <a:t>TaskUp</a:t>
              </a:r>
              <a:endParaRPr lang="en-US" sz="9999" dirty="0">
                <a:solidFill>
                  <a:srgbClr val="FFFFFF"/>
                </a:solidFill>
                <a:latin typeface="Fira Sans Medium Bold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47800" y="1843802"/>
            <a:ext cx="5871537" cy="2525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/>
              </a:rPr>
              <a:t>Target</a:t>
            </a:r>
          </a:p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600" spc="-139" dirty="0">
                <a:solidFill>
                  <a:srgbClr val="1836B2"/>
                </a:solidFill>
                <a:latin typeface="Fira Sans Medium"/>
              </a:rPr>
              <a:t>Market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97409" y="2230547"/>
            <a:ext cx="6626280" cy="1248116"/>
            <a:chOff x="-2" y="870405"/>
            <a:chExt cx="8835040" cy="1664153"/>
          </a:xfrm>
        </p:grpSpPr>
        <p:sp>
          <p:nvSpPr>
            <p:cNvPr id="10" name="TextBox 10"/>
            <p:cNvSpPr txBox="1"/>
            <p:nvPr/>
          </p:nvSpPr>
          <p:spPr>
            <a:xfrm>
              <a:off x="-1" y="1778455"/>
              <a:ext cx="8835039" cy="756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Freelance Developers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" y="87040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97411" y="4279106"/>
            <a:ext cx="6626279" cy="1248116"/>
            <a:chOff x="0" y="-9525"/>
            <a:chExt cx="8835039" cy="166415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98525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Project Managers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97408" y="6267794"/>
            <a:ext cx="6626280" cy="1248116"/>
            <a:chOff x="-4" y="-969283"/>
            <a:chExt cx="8835040" cy="1664154"/>
          </a:xfrm>
        </p:grpSpPr>
        <p:sp>
          <p:nvSpPr>
            <p:cNvPr id="16" name="TextBox 16"/>
            <p:cNvSpPr txBox="1"/>
            <p:nvPr/>
          </p:nvSpPr>
          <p:spPr>
            <a:xfrm>
              <a:off x="-4" y="-61233"/>
              <a:ext cx="8835039" cy="756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Light"/>
                </a:rPr>
                <a:t>Designers and artisans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3" y="-969283"/>
              <a:ext cx="883503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3.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2057400" y="6776100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7929" y="3556583"/>
            <a:ext cx="6881239" cy="2578315"/>
            <a:chOff x="0" y="-133350"/>
            <a:chExt cx="9174985" cy="343775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917498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1836B2"/>
                  </a:solidFill>
                  <a:latin typeface="Fira Sans Medium"/>
                </a:rPr>
                <a:t>Future Roadmap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66404"/>
              <a:ext cx="9174985" cy="143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000" b="1" spc="15" dirty="0">
                  <a:solidFill>
                    <a:srgbClr val="000000"/>
                  </a:solidFill>
                  <a:latin typeface="Fira Sans Light"/>
                </a:rPr>
                <a:t>What we intend to do going forward</a:t>
              </a: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98283" y="1381665"/>
            <a:ext cx="5251788" cy="1926763"/>
            <a:chOff x="0" y="-9525"/>
            <a:chExt cx="7002383" cy="2569016"/>
          </a:xfrm>
        </p:grpSpPr>
        <p:sp>
          <p:nvSpPr>
            <p:cNvPr id="6" name="TextBox 6"/>
            <p:cNvSpPr txBox="1"/>
            <p:nvPr/>
          </p:nvSpPr>
          <p:spPr>
            <a:xfrm>
              <a:off x="0" y="786869"/>
              <a:ext cx="7002383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Chat feature attached to various tasks for structured and ease of communication.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12595" y="3692426"/>
            <a:ext cx="5356201" cy="1926764"/>
            <a:chOff x="-444011" y="-9525"/>
            <a:chExt cx="7141601" cy="2569018"/>
          </a:xfrm>
        </p:grpSpPr>
        <p:sp>
          <p:nvSpPr>
            <p:cNvPr id="9" name="TextBox 9"/>
            <p:cNvSpPr txBox="1"/>
            <p:nvPr/>
          </p:nvSpPr>
          <p:spPr>
            <a:xfrm>
              <a:off x="-444011" y="786871"/>
              <a:ext cx="7141601" cy="1772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Report system that summarizes activities of contributors of a project and the project at large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444011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98283" y="5994700"/>
            <a:ext cx="5251785" cy="2375603"/>
            <a:chOff x="0" y="-9525"/>
            <a:chExt cx="4542489" cy="316746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86869"/>
              <a:ext cx="4542489" cy="237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Alert system for tasks and projects to tell contributors and managers when deadlines are approaching</a:t>
              </a:r>
              <a:endParaRPr lang="en-US" sz="2800" spc="12" dirty="0">
                <a:solidFill>
                  <a:srgbClr val="000000"/>
                </a:solidFill>
                <a:latin typeface="Fira Sans Light" panose="020B04030500000200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337929" y="1028700"/>
            <a:ext cx="1098500" cy="627207"/>
          </a:xfrm>
          <a:prstGeom prst="rect">
            <a:avLst/>
          </a:prstGeom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DF868C6B-8347-4E6D-AA0F-0AFC692C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743728" y="2014321"/>
            <a:ext cx="674541" cy="674541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17FF5E81-6A7A-4E79-B46C-E4E4BB958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43863" y="4488425"/>
            <a:ext cx="689811" cy="780651"/>
          </a:xfrm>
          <a:prstGeom prst="rect">
            <a:avLst/>
          </a:prstGeom>
        </p:spPr>
      </p:pic>
      <p:pic>
        <p:nvPicPr>
          <p:cNvPr id="33" name="Picture 24">
            <a:extLst>
              <a:ext uri="{FF2B5EF4-FFF2-40B4-BE49-F238E27FC236}">
                <a16:creationId xmlns:a16="http://schemas.microsoft.com/office/drawing/2014/main" id="{E2090948-2CC1-4CE9-9227-3B7DA1BBA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743728" y="6618846"/>
            <a:ext cx="689946" cy="766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 dirty="0">
                  <a:solidFill>
                    <a:srgbClr val="000000"/>
                  </a:solidFill>
                  <a:latin typeface="Fira Sans Light"/>
                </a:rPr>
                <a:t>Project Manager</a:t>
              </a: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502352"/>
            <a:ext cx="3406867" cy="1000521"/>
            <a:chOff x="0" y="0"/>
            <a:chExt cx="4542489" cy="1334028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Chief Finance Officer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32496"/>
            <a:chOff x="-863548" y="-42634"/>
            <a:chExt cx="6760800" cy="137666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9"/>
              <a:ext cx="454248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Director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Joseph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Oti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 Boateng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406867" cy="1018822"/>
            <a:chOff x="0" y="-9525"/>
            <a:chExt cx="4542489" cy="1358429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Elton 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Gyabeng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43653"/>
            <a:chOff x="-863548" y="-42634"/>
            <a:chExt cx="6760800" cy="1391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8"/>
              <a:ext cx="4542488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Nana Kwame A. Nyarko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55034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John </a:t>
              </a: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K</a:t>
              </a:r>
              <a:r>
                <a:rPr lang="en-US" sz="3500" spc="105" dirty="0" err="1">
                  <a:solidFill>
                    <a:srgbClr val="1836B2"/>
                  </a:solidFill>
                  <a:latin typeface="Fira Sans Bold Bold"/>
                </a:rPr>
                <a:t>pamsogah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913234" cy="1018823"/>
            <a:chOff x="0" y="-9525"/>
            <a:chExt cx="5217645" cy="1358430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70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u="none" spc="12" dirty="0">
                  <a:solidFill>
                    <a:srgbClr val="000000"/>
                  </a:solidFill>
                  <a:latin typeface="Fira Sans Light"/>
                </a:rPr>
                <a:t>Front-end lead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5198562" cy="7181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Agyemang</a:t>
              </a: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 Francis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43653"/>
            <a:chOff x="-863548" y="-42634"/>
            <a:chExt cx="6760800" cy="1391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8"/>
              <a:ext cx="4542488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Theophilus Asante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142791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12124" y="328681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84456" y="7525482"/>
            <a:ext cx="4556044" cy="1044606"/>
            <a:chOff x="-766119" y="-43904"/>
            <a:chExt cx="6074724" cy="139280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766119" y="-43904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Mazy Rich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566" y="7495208"/>
            <a:ext cx="3406867" cy="1018822"/>
            <a:chOff x="0" y="-9525"/>
            <a:chExt cx="4542489" cy="1358429"/>
          </a:xfrm>
        </p:grpSpPr>
        <p:sp>
          <p:nvSpPr>
            <p:cNvPr id="8" name="TextBox 8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83" y="-9525"/>
              <a:ext cx="452340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Asiedu Amos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74427" y="7526434"/>
            <a:ext cx="5070601" cy="1043653"/>
            <a:chOff x="-863548" y="-42634"/>
            <a:chExt cx="6760800" cy="13915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86868"/>
              <a:ext cx="4542488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863548" y="-42634"/>
              <a:ext cx="6760800" cy="7181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Bright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093646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475167" y="3286815"/>
            <a:ext cx="4100708" cy="355102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972" t="-29607" r="-102420" b="-5238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413279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67200" y="3367985"/>
            <a:ext cx="4100708" cy="355102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60694" t="-9244" r="-55860" b="-574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267200" y="7451345"/>
            <a:ext cx="4556044" cy="997641"/>
            <a:chOff x="-396714" y="18716"/>
            <a:chExt cx="6074724" cy="1330188"/>
          </a:xfrm>
        </p:grpSpPr>
        <p:sp>
          <p:nvSpPr>
            <p:cNvPr id="5" name="TextBox 5"/>
            <p:cNvSpPr txBox="1"/>
            <p:nvPr/>
          </p:nvSpPr>
          <p:spPr>
            <a:xfrm>
              <a:off x="0" y="786869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96714" y="18716"/>
              <a:ext cx="6074724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T</a:t>
              </a: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heophilus Asante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45997" y="7513358"/>
            <a:ext cx="3418590" cy="1056731"/>
            <a:chOff x="4002929" y="45531"/>
            <a:chExt cx="4558120" cy="1408974"/>
          </a:xfrm>
        </p:grpSpPr>
        <p:sp>
          <p:nvSpPr>
            <p:cNvPr id="8" name="TextBox 8"/>
            <p:cNvSpPr txBox="1"/>
            <p:nvPr/>
          </p:nvSpPr>
          <p:spPr>
            <a:xfrm>
              <a:off x="4018560" y="892470"/>
              <a:ext cx="4542489" cy="56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 lang="en-US" sz="2499" u="none" spc="12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02929" y="45531"/>
              <a:ext cx="452340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105" dirty="0">
                  <a:solidFill>
                    <a:srgbClr val="1836B2"/>
                  </a:solidFill>
                  <a:latin typeface="Fira Sans Bold Bold"/>
                </a:rPr>
                <a:t>Fred </a:t>
              </a:r>
              <a:r>
                <a:rPr lang="en-US" sz="3500" u="none" spc="105" dirty="0" err="1">
                  <a:solidFill>
                    <a:srgbClr val="1836B2"/>
                  </a:solidFill>
                  <a:latin typeface="Fira Sans Bold Bold"/>
                </a:rPr>
                <a:t>Klubi</a:t>
              </a:r>
              <a:endParaRPr lang="en-US" sz="3500" u="none" spc="105" dirty="0">
                <a:solidFill>
                  <a:srgbClr val="1836B2"/>
                </a:solidFill>
                <a:latin typeface="Fira Sans Bold Bold"/>
              </a:endParaRP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10800" y="3286815"/>
            <a:ext cx="4100708" cy="3551029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010" t="-10762" r="-155729" b="-87662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78272" y="1013911"/>
            <a:ext cx="1113145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96641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429455" y="4144977"/>
            <a:ext cx="7242768" cy="1997045"/>
            <a:chOff x="0" y="0"/>
            <a:chExt cx="9657024" cy="26627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65702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Thank You.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62462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295786" y="1258908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1462" y="1566589"/>
            <a:ext cx="3995120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Resource </a:t>
            </a:r>
          </a:p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1836B2"/>
                </a:solidFill>
                <a:latin typeface="Fira Sans Medium"/>
              </a:rPr>
              <a:t>Page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31462" y="6471051"/>
            <a:ext cx="399512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Use these icons and illustrations in your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Canva Presentation.</a:t>
            </a:r>
          </a:p>
          <a:p>
            <a:pPr marL="0" lvl="0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spc="12">
                <a:solidFill>
                  <a:srgbClr val="000000"/>
                </a:solidFill>
                <a:latin typeface="Fira Sans Light"/>
              </a:rPr>
              <a:t>Happy designing!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15659" y="1699939"/>
            <a:ext cx="749691" cy="7692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22092" y="1699939"/>
            <a:ext cx="629405" cy="7692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56421" y="1743678"/>
            <a:ext cx="1024553" cy="6817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476160" y="1769581"/>
            <a:ext cx="769986" cy="6299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331156" y="3216871"/>
            <a:ext cx="1059994" cy="6745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931427" y="3216871"/>
            <a:ext cx="674541" cy="6745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299524" y="3216871"/>
            <a:ext cx="674541" cy="6745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708639" y="3278164"/>
            <a:ext cx="963731" cy="5519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985087" y="1638300"/>
            <a:ext cx="805905" cy="76927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862637" y="4581553"/>
            <a:ext cx="655735" cy="6557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878373" y="4519095"/>
            <a:ext cx="780651" cy="78065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9291889" y="4519095"/>
            <a:ext cx="689811" cy="7806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572573" y="4531517"/>
            <a:ext cx="577161" cy="7558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123508" y="4531517"/>
            <a:ext cx="529064" cy="75580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7829412" y="6007924"/>
            <a:ext cx="722185" cy="72218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2494950" y="7404641"/>
            <a:ext cx="732406" cy="66582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0876638" y="7493051"/>
            <a:ext cx="784120" cy="48900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815659" y="7488111"/>
            <a:ext cx="749691" cy="4988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9408795" y="7363226"/>
            <a:ext cx="455999" cy="74865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2528241" y="6036105"/>
            <a:ext cx="665824" cy="66582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923725" y="5985713"/>
            <a:ext cx="689946" cy="76660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9303883" y="6036105"/>
            <a:ext cx="665824" cy="66582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055514" y="6036491"/>
            <a:ext cx="665051" cy="66505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4047279" y="7396793"/>
            <a:ext cx="681521" cy="68152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15512317" y="1788180"/>
            <a:ext cx="740987" cy="59279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5512317" y="7484944"/>
            <a:ext cx="740987" cy="505218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5611750" y="6020692"/>
            <a:ext cx="542120" cy="69664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5505687" y="3205817"/>
            <a:ext cx="754246" cy="69664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5604151" y="4561095"/>
            <a:ext cx="557319" cy="69664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4039715" y="3205817"/>
            <a:ext cx="696649" cy="696649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0" y="5918825"/>
            <a:ext cx="4200924" cy="3204319"/>
            <a:chOff x="-761957" y="-25743"/>
            <a:chExt cx="5601233" cy="4272427"/>
          </a:xfrm>
        </p:grpSpPr>
        <p:sp>
          <p:nvSpPr>
            <p:cNvPr id="3" name="TextBox 3"/>
            <p:cNvSpPr txBox="1"/>
            <p:nvPr/>
          </p:nvSpPr>
          <p:spPr>
            <a:xfrm>
              <a:off x="-1" y="-9525"/>
              <a:ext cx="4839277" cy="425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A member of the group, once recorded struggles in his freelance projects while working with a team of developers.</a:t>
              </a:r>
              <a:r>
                <a:rPr lang="en-US" sz="2800" u="none" spc="15" dirty="0">
                  <a:solidFill>
                    <a:srgbClr val="000000"/>
                  </a:solidFill>
                  <a:latin typeface="Fira Sans Light" panose="020B0403050000020004" pitchFamily="34" charset="0"/>
                </a:rPr>
                <a:t>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61957" y="-25743"/>
              <a:ext cx="4839277" cy="720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20333" y="5901556"/>
            <a:ext cx="4200923" cy="3192155"/>
            <a:chOff x="-750233" y="-48769"/>
            <a:chExt cx="5601233" cy="4256207"/>
          </a:xfrm>
        </p:grpSpPr>
        <p:sp>
          <p:nvSpPr>
            <p:cNvPr id="6" name="TextBox 6"/>
            <p:cNvSpPr txBox="1"/>
            <p:nvPr/>
          </p:nvSpPr>
          <p:spPr>
            <a:xfrm>
              <a:off x="11723" y="-48769"/>
              <a:ext cx="4839277" cy="4256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2800" dirty="0">
                  <a:latin typeface="Fira Sans Light" panose="020B0403050000020004" pitchFamily="34" charset="0"/>
                </a:rPr>
                <a:t>The team always had issues when they were working on a feature. They could not tell when the feature was done.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750233" y="-25743"/>
              <a:ext cx="4839277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3" y="1260073"/>
            <a:ext cx="11132246" cy="2259326"/>
            <a:chOff x="0" y="95250"/>
            <a:chExt cx="14842995" cy="301243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484299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Problem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9"/>
              <a:ext cx="14842995" cy="837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6600" b="1" spc="15" dirty="0">
                  <a:solidFill>
                    <a:srgbClr val="000000"/>
                  </a:solidFill>
                  <a:latin typeface="Fira Sans Light"/>
                </a:rPr>
                <a:t>How did we get here?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10949" y="4914900"/>
            <a:ext cx="780651" cy="78065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6160800" y="1188635"/>
            <a:ext cx="1098500" cy="627207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ED6F0961-F29F-4B6D-96A3-7903962D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96402" y="4914900"/>
            <a:ext cx="780651" cy="7806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77387" y="1335160"/>
            <a:ext cx="6996727" cy="1095835"/>
            <a:chOff x="-23448" y="-9525"/>
            <a:chExt cx="9328970" cy="1461113"/>
          </a:xfrm>
        </p:grpSpPr>
        <p:sp>
          <p:nvSpPr>
            <p:cNvPr id="3" name="TextBox 3"/>
            <p:cNvSpPr txBox="1"/>
            <p:nvPr/>
          </p:nvSpPr>
          <p:spPr>
            <a:xfrm>
              <a:off x="-23448" y="777044"/>
              <a:ext cx="9305522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Software solution.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Solution type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71526" y="3542290"/>
            <a:ext cx="7002587" cy="1601949"/>
            <a:chOff x="-31262" y="-928446"/>
            <a:chExt cx="9336783" cy="2135931"/>
          </a:xfrm>
        </p:grpSpPr>
        <p:sp>
          <p:nvSpPr>
            <p:cNvPr id="6" name="TextBox 6"/>
            <p:cNvSpPr txBox="1"/>
            <p:nvPr/>
          </p:nvSpPr>
          <p:spPr>
            <a:xfrm>
              <a:off x="-31262" y="-185204"/>
              <a:ext cx="9305522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Team members can effectively collaborate and work on projects.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-928446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Reason for solution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71525" y="6086061"/>
            <a:ext cx="7002588" cy="2123670"/>
            <a:chOff x="-31264" y="-1398513"/>
            <a:chExt cx="9336785" cy="2831559"/>
          </a:xfrm>
        </p:grpSpPr>
        <p:sp>
          <p:nvSpPr>
            <p:cNvPr id="9" name="TextBox 9"/>
            <p:cNvSpPr txBox="1"/>
            <p:nvPr/>
          </p:nvSpPr>
          <p:spPr>
            <a:xfrm>
              <a:off x="-31264" y="-677788"/>
              <a:ext cx="9305522" cy="2110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The solution will allow project managers to delegate tasks amongst contributors of a project.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-1398513"/>
              <a:ext cx="930552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1836B2"/>
                  </a:solidFill>
                  <a:latin typeface="Fira Sans Bold Bold"/>
                </a:rPr>
                <a:t>What will the solution offer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2072" y="2463040"/>
            <a:ext cx="6075527" cy="2198156"/>
            <a:chOff x="-1" y="95250"/>
            <a:chExt cx="8100703" cy="293087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569526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Medium Bold"/>
                </a:rPr>
                <a:t>Utopia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" y="2270020"/>
              <a:ext cx="8100703" cy="7561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800" spc="15" dirty="0">
                  <a:solidFill>
                    <a:srgbClr val="000000"/>
                  </a:solidFill>
                  <a:latin typeface="Fira Sans Bold Bold" panose="020B0604020202020204" charset="0"/>
                </a:rPr>
                <a:t>What we seek to do.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392073" y="1028700"/>
            <a:ext cx="1098500" cy="627207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A270F522-A1AC-40F4-92B6-FCA4E35FD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92422" y="1342303"/>
            <a:ext cx="1024553" cy="681793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C5468FD1-2681-46E7-AFF3-86CC48A81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401745" y="3608384"/>
            <a:ext cx="805905" cy="7692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FA7AFF-8469-499D-BAAE-83A623F2D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475244" y="6023421"/>
            <a:ext cx="732406" cy="665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39207" y="1104900"/>
            <a:ext cx="6280690" cy="12763931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645" t="2841" r="-12786" b="469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4139021" y="2466094"/>
            <a:ext cx="1281063" cy="73144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880605" y="2730199"/>
            <a:ext cx="8610163" cy="4901951"/>
            <a:chOff x="0" y="95251"/>
            <a:chExt cx="11480217" cy="6535934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1"/>
              <a:ext cx="8649945" cy="3761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Our</a:t>
              </a:r>
            </a:p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Product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38496"/>
              <a:ext cx="8649945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Let’s show you the world you’ve always dreamt of.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10800000">
              <a:off x="0" y="4572402"/>
              <a:ext cx="11480217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1397" y="1382785"/>
            <a:ext cx="7564327" cy="1186946"/>
            <a:chOff x="0" y="-9525"/>
            <a:chExt cx="10085769" cy="1582594"/>
          </a:xfrm>
        </p:grpSpPr>
        <p:sp>
          <p:nvSpPr>
            <p:cNvPr id="3" name="TextBox 3"/>
            <p:cNvSpPr txBox="1"/>
            <p:nvPr/>
          </p:nvSpPr>
          <p:spPr>
            <a:xfrm>
              <a:off x="0" y="898525"/>
              <a:ext cx="10085769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 responsive web application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40729" y="3111573"/>
            <a:ext cx="7564327" cy="1725555"/>
            <a:chOff x="0" y="-9525"/>
            <a:chExt cx="10085769" cy="2300739"/>
          </a:xfrm>
        </p:grpSpPr>
        <p:sp>
          <p:nvSpPr>
            <p:cNvPr id="6" name="TextBox 6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Feature to enable project managers create projects.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1397" y="5449873"/>
            <a:ext cx="7564327" cy="1725555"/>
            <a:chOff x="0" y="-9525"/>
            <a:chExt cx="10085769" cy="2300739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25"/>
              <a:ext cx="10085769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Addition of tasks by project managers and contributors.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3.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2252" y="1334170"/>
            <a:ext cx="5293348" cy="2675593"/>
            <a:chOff x="0" y="95251"/>
            <a:chExt cx="7057798" cy="356745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1"/>
              <a:ext cx="7057798" cy="1880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FFFFFF"/>
                  </a:solidFill>
                  <a:latin typeface="Fira Sans Medium Bold"/>
                </a:rPr>
                <a:t>Features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270018"/>
              <a:ext cx="5937410" cy="1392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What our solution has to offer.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2053973" y="6773437"/>
            <a:ext cx="8370405" cy="4779226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AC280E55-E44C-488E-93CE-43A78F7C6B64}"/>
              </a:ext>
            </a:extLst>
          </p:cNvPr>
          <p:cNvGrpSpPr/>
          <p:nvPr/>
        </p:nvGrpSpPr>
        <p:grpSpPr>
          <a:xfrm>
            <a:off x="9291396" y="7717270"/>
            <a:ext cx="7564327" cy="1186946"/>
            <a:chOff x="0" y="-9525"/>
            <a:chExt cx="10085769" cy="1582594"/>
          </a:xfrm>
        </p:grpSpPr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CF13F59E-64E1-4C67-9790-C1657EE783D3}"/>
                </a:ext>
              </a:extLst>
            </p:cNvPr>
            <p:cNvSpPr txBox="1"/>
            <p:nvPr/>
          </p:nvSpPr>
          <p:spPr>
            <a:xfrm>
              <a:off x="0" y="898525"/>
              <a:ext cx="10085769" cy="674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FFFFFF"/>
                  </a:solidFill>
                  <a:latin typeface="Fira Sans Light"/>
                </a:rPr>
                <a:t>Assignment of tasks to various individuals.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5351DB68-D4BA-4740-ABC2-ACCE610D545D}"/>
                </a:ext>
              </a:extLst>
            </p:cNvPr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 dirty="0">
                  <a:solidFill>
                    <a:srgbClr val="FFFFFF"/>
                  </a:solidFill>
                  <a:latin typeface="Fira Sans Bold Bold"/>
                </a:rPr>
                <a:t>4.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96200" y="2764605"/>
            <a:ext cx="9374594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dirty="0">
                <a:solidFill>
                  <a:srgbClr val="FFFFFF"/>
                </a:solidFill>
                <a:latin typeface="Fira Sans Medium Bold"/>
              </a:rPr>
              <a:t>Product implementation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858654" y="-680491"/>
            <a:ext cx="11774707" cy="1019636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6202" r="-3777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4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6160800" y="1028700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50154" y="1028700"/>
            <a:ext cx="13004046" cy="5109917"/>
            <a:chOff x="0" y="-2432368"/>
            <a:chExt cx="17338726" cy="681322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2432368"/>
              <a:ext cx="17338726" cy="3761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Software </a:t>
              </a:r>
            </a:p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Development Process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270019"/>
              <a:ext cx="12766727" cy="21108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 dirty="0">
                  <a:solidFill>
                    <a:srgbClr val="000000"/>
                  </a:solidFill>
                  <a:latin typeface="Fira Sans Light"/>
                </a:rPr>
                <a:t>Our software was developed based on the agile methodology coupled with inspirations from the waterfall model.</a:t>
              </a:r>
            </a:p>
          </p:txBody>
        </p:sp>
      </p:grpSp>
      <p:pic>
        <p:nvPicPr>
          <p:cNvPr id="30" name="Picture 11">
            <a:extLst>
              <a:ext uri="{FF2B5EF4-FFF2-40B4-BE49-F238E27FC236}">
                <a16:creationId xmlns:a16="http://schemas.microsoft.com/office/drawing/2014/main" id="{89A89788-004E-490F-9AB1-69DE5910C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3634063"/>
            <a:ext cx="10146603" cy="3697106"/>
            <a:chOff x="-187194" y="3132412"/>
            <a:chExt cx="13528804" cy="4929471"/>
          </a:xfrm>
        </p:grpSpPr>
        <p:sp>
          <p:nvSpPr>
            <p:cNvPr id="3" name="TextBox 3"/>
            <p:cNvSpPr txBox="1"/>
            <p:nvPr/>
          </p:nvSpPr>
          <p:spPr>
            <a:xfrm>
              <a:off x="-187194" y="3132412"/>
              <a:ext cx="13528804" cy="3761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 dirty="0">
                  <a:solidFill>
                    <a:srgbClr val="1836B2"/>
                  </a:solidFill>
                  <a:latin typeface="Fira Sans Medium Bold"/>
                </a:rPr>
                <a:t>Architecture and Stack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87194" y="7278592"/>
              <a:ext cx="12598136" cy="783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5400" b="1" spc="15" dirty="0">
                  <a:solidFill>
                    <a:srgbClr val="000000"/>
                  </a:solidFill>
                  <a:latin typeface="Fira Sans Light"/>
                </a:rPr>
                <a:t>How did we build this?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2038446" y="-2389613"/>
            <a:ext cx="8370405" cy="477922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819201" y="2321485"/>
            <a:ext cx="341236" cy="295542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527862" y="2106200"/>
            <a:ext cx="571449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dirty="0">
                <a:latin typeface="Fira Sans Light" panose="020B0403050000020004" pitchFamily="34" charset="0"/>
              </a:rPr>
              <a:t>The solution is intended to be a </a:t>
            </a:r>
            <a:r>
              <a:rPr lang="en-US" sz="3600" b="1" dirty="0">
                <a:latin typeface="Fira Sans Light" panose="020B0403050000020004" pitchFamily="34" charset="0"/>
              </a:rPr>
              <a:t>decoupled web app</a:t>
            </a:r>
            <a:r>
              <a:rPr lang="en-US" sz="3600" dirty="0">
                <a:latin typeface="Fira Sans Light" panose="020B0403050000020004" pitchFamily="34" charset="0"/>
              </a:rPr>
              <a:t>. This will have a backend implemented in the </a:t>
            </a:r>
            <a:r>
              <a:rPr lang="en-US" sz="3600" b="1" dirty="0">
                <a:latin typeface="Fira Sans Light" panose="020B0403050000020004" pitchFamily="34" charset="0"/>
              </a:rPr>
              <a:t>REST</a:t>
            </a:r>
            <a:r>
              <a:rPr lang="en-US" sz="3600" dirty="0">
                <a:latin typeface="Fira Sans Light" panose="020B0403050000020004" pitchFamily="34" charset="0"/>
              </a:rPr>
              <a:t> architecture.</a:t>
            </a:r>
            <a:endParaRPr lang="en-US" sz="36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819201" y="6546088"/>
            <a:ext cx="341236" cy="295542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504416" y="6274632"/>
            <a:ext cx="5714493" cy="161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dirty="0">
                <a:latin typeface="Fira Sans Light" panose="020B0403050000020004" pitchFamily="34" charset="0"/>
              </a:rPr>
              <a:t>The front end will consume this data from the </a:t>
            </a:r>
            <a:r>
              <a:rPr lang="en-US" sz="4000" b="1" dirty="0">
                <a:latin typeface="Fira Sans Light" panose="020B0403050000020004" pitchFamily="34" charset="0"/>
              </a:rPr>
              <a:t>REST</a:t>
            </a:r>
            <a:r>
              <a:rPr lang="en-US" sz="4000" dirty="0">
                <a:latin typeface="Fira Sans Light" panose="020B0403050000020004" pitchFamily="34" charset="0"/>
              </a:rPr>
              <a:t> backend.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10045645" y="2321486"/>
            <a:ext cx="341236" cy="295542"/>
            <a:chOff x="0" y="0"/>
            <a:chExt cx="6202680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780495" y="2106200"/>
            <a:ext cx="5714493" cy="216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>
                <a:latin typeface="Fira Sans Light" panose="020B0403050000020004" pitchFamily="34" charset="0"/>
              </a:rPr>
              <a:t>Flask</a:t>
            </a:r>
            <a:r>
              <a:rPr lang="en-US" sz="4000" dirty="0">
                <a:latin typeface="Fira Sans Light" panose="020B0403050000020004" pitchFamily="34" charset="0"/>
              </a:rPr>
              <a:t>, a python web framework was chosen for our backend implementation.</a:t>
            </a:r>
            <a:endParaRPr lang="en-US" sz="4000" spc="15" dirty="0">
              <a:solidFill>
                <a:srgbClr val="000000"/>
              </a:solidFill>
              <a:latin typeface="Fira Sans Light" panose="020B0403050000020004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0045645" y="6546088"/>
            <a:ext cx="341236" cy="295542"/>
            <a:chOff x="0" y="0"/>
            <a:chExt cx="6202680" cy="5372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780495" y="6054627"/>
            <a:ext cx="5714493" cy="215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000" b="1" dirty="0" err="1">
                <a:latin typeface="Fira Sans Light" panose="020B0403050000020004" pitchFamily="34" charset="0"/>
              </a:rPr>
              <a:t>Vuejs</a:t>
            </a:r>
            <a:r>
              <a:rPr lang="en-US" sz="4000" dirty="0">
                <a:latin typeface="Fira Sans Light" panose="020B0403050000020004" pitchFamily="34" charset="0"/>
              </a:rPr>
              <a:t>, a </a:t>
            </a:r>
            <a:r>
              <a:rPr lang="en-US" sz="4000" dirty="0" err="1">
                <a:latin typeface="Fira Sans Light" panose="020B0403050000020004" pitchFamily="34" charset="0"/>
              </a:rPr>
              <a:t>javascript</a:t>
            </a:r>
            <a:r>
              <a:rPr lang="en-US" sz="4000" dirty="0">
                <a:latin typeface="Fira Sans Light" panose="020B0403050000020004" pitchFamily="34" charset="0"/>
              </a:rPr>
              <a:t> framework was chosen for the implementation of our frontend.</a:t>
            </a: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CB161483-E5D8-4C28-9C33-2047F9C5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>
            <a:off x="11963400" y="-3521926"/>
            <a:ext cx="8370405" cy="47792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401</Words>
  <Application>Microsoft Office PowerPoint</Application>
  <PresentationFormat>Custom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Fira Sans Medium Bold</vt:lpstr>
      <vt:lpstr>Arial</vt:lpstr>
      <vt:lpstr>Fira Sans Bold Bold</vt:lpstr>
      <vt:lpstr>Fira Sans Light</vt:lpstr>
      <vt:lpstr>Calibri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NANA KWAME</dc:creator>
  <cp:lastModifiedBy>Joseph Oti Boateng</cp:lastModifiedBy>
  <cp:revision>5</cp:revision>
  <dcterms:created xsi:type="dcterms:W3CDTF">2006-08-16T00:00:00Z</dcterms:created>
  <dcterms:modified xsi:type="dcterms:W3CDTF">2021-09-26T23:42:32Z</dcterms:modified>
  <dc:identifier>DAEp6QqPeQY</dc:identifier>
</cp:coreProperties>
</file>